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4"/>
  </p:sldMasterIdLst>
  <p:notesMasterIdLst>
    <p:notesMasterId r:id="rId11"/>
  </p:notesMasterIdLst>
  <p:handoutMasterIdLst>
    <p:handoutMasterId r:id="rId12"/>
  </p:handoutMasterIdLst>
  <p:sldIdLst>
    <p:sldId id="1519" r:id="rId5"/>
    <p:sldId id="1520" r:id="rId6"/>
    <p:sldId id="1525" r:id="rId7"/>
    <p:sldId id="1526" r:id="rId8"/>
    <p:sldId id="1527" r:id="rId9"/>
    <p:sldId id="152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0489E8-EF9A-7488-AC03-1A099152D34A}" v="603" dt="2025-12-02T20:36:15.180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26" autoAdjust="0"/>
    <p:restoredTop sz="94618"/>
  </p:normalViewPr>
  <p:slideViewPr>
    <p:cSldViewPr snapToGrid="0">
      <p:cViewPr>
        <p:scale>
          <a:sx n="100" d="100"/>
          <a:sy n="100" d="100"/>
        </p:scale>
        <p:origin x="-1190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12/2/2025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12/2/2025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490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800D0-24B1-A97F-C7F0-E2D5844EF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8D410-990B-0237-D33A-FA6059945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C577E-2C2F-F324-9EF8-685B59D4F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1A2F1-6A10-9886-FD87-1E7B21517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4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971D8-41E1-0BD5-1CE1-BA135289D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7B038-AF94-1E71-253A-4B48FBC1D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629205-3936-033E-A35F-BFDD358E8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E4C8B-5E8B-8308-8512-FDF220083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559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2DBA2-F9AB-555F-477E-24C30CF83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E42FA-BDA7-2B80-EAAC-3B86134B26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31E8B1-F0A9-E28A-99E9-BE50E681E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1B78C-C878-6341-C135-D201AB51AD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3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5109526"/>
            <a:ext cx="10923936" cy="641279"/>
          </a:xfrm>
        </p:spPr>
        <p:txBody>
          <a:bodyPr anchor="b">
            <a:noAutofit/>
          </a:bodyPr>
          <a:lstStyle>
            <a:lvl1pPr algn="l">
              <a:defRPr sz="5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CDE85611-F29A-5B31-8523-08B6A1185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5811724"/>
            <a:ext cx="10923936" cy="40929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 t="-40" b="-40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00589" y="6212217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7524BB-F0A6-4140-A8AB-1C8A7E34AB03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09325" y="6221013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80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505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275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2613336"/>
          </a:xfrm>
        </p:spPr>
        <p:txBody>
          <a:bodyPr anchor="b"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F2758A-C3D6-E84B-B3E9-757EFEF52D55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3996050"/>
            <a:ext cx="5652464" cy="222695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EE8CE2C-7AFC-E265-19EB-F76884D599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3095" y="630936"/>
            <a:ext cx="4714870" cy="5592064"/>
          </a:xfrm>
          <a:blipFill dpi="0" rotWithShape="1">
            <a:blip r:embed="rId2">
              <a:alphaModFix amt="60000"/>
            </a:blip>
            <a:srcRect/>
            <a:stretch>
              <a:fillRect l="-40" r="-40"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7910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001715"/>
            <a:ext cx="4663440" cy="2241233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7112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EECD8D-53A7-3A4F-8909-5ECB0FEF37FB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3623950"/>
            <a:ext cx="4663440" cy="2539106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5715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4pPr>
            <a:lvl5pP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7243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129475"/>
            <a:ext cx="4719430" cy="2599051"/>
          </a:xfrm>
        </p:spPr>
        <p:txBody>
          <a:bodyPr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7E3B5C-D099-9543-A57D-129299D311F4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158283" cy="2599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89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748474"/>
            <a:ext cx="4328498" cy="3726812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DDB5BF-28B0-5C4D-A64A-E611B8C77204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748473"/>
            <a:ext cx="6209053" cy="37268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917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381759"/>
            <a:ext cx="4347849" cy="4841241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482B860-5E2A-1340-A6D3-E276E55F2222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381759"/>
            <a:ext cx="6209054" cy="48412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1288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001715"/>
            <a:ext cx="4347850" cy="4855526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676C7A-4B29-7743-AB3A-5EEF28262A7C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001715"/>
            <a:ext cx="6209053" cy="4855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1574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2" y="1001715"/>
            <a:ext cx="3385529" cy="5221285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826AE1-158D-A74A-A5C8-25E57C484C69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5935" y="1001715"/>
            <a:ext cx="7152029" cy="522128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73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127760"/>
          </a:xfrm>
        </p:spPr>
        <p:txBody>
          <a:bodyPr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1EC562-4E50-D34B-8F39-5DD0D018EB66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495234"/>
            <a:ext cx="10923935" cy="37277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785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/>
          <a:p>
            <a:fld id="{7E574385-C0BA-734A-92FC-17834D8EB701}" type="datetime1">
              <a:rPr lang="en-US" smtClean="0"/>
              <a:t>12/2/2025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8481400" cy="1484254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DD5DD5-92AA-6440-87DE-277C532BE8AC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2877190"/>
            <a:ext cx="8481400" cy="334581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</a:defRPr>
            </a:lvl1pPr>
            <a:lvl2pPr marL="6858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12573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0827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11" y="1001714"/>
            <a:ext cx="6209053" cy="1122374"/>
          </a:xfrm>
        </p:spPr>
        <p:txBody>
          <a:bodyPr anchor="t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43096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C78A78-9BD4-2540-9BAB-27AD9352B454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90490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2496189"/>
            <a:ext cx="6209053" cy="37268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5385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209066" cy="11214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8134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59766" y="0"/>
            <a:ext cx="896113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BCBD1-B884-5B4C-ACE8-81AA2A39E888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209066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2823" y="0"/>
            <a:ext cx="492917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7717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936" y="1001714"/>
            <a:ext cx="7152028" cy="112237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1954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71664" y="0"/>
            <a:ext cx="280034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61CBF7-6530-194B-9FC2-12E7E7738880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2496189"/>
            <a:ext cx="7152028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9263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587506" cy="11125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595451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7705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5E271-D672-F147-B371-ABF5E56F00EC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69" y="0"/>
            <a:ext cx="548641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2454" y="0"/>
            <a:ext cx="401954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8457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9803"/>
            <a:ext cx="4714869" cy="1109672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0581" y="0"/>
            <a:ext cx="91440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79DE5A-E0D1-2647-9D82-FBDAE5DFB807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3095" y="2514279"/>
            <a:ext cx="4714869" cy="37087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00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4714881" cy="1108746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515204"/>
            <a:ext cx="4714881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190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69D102-A2FD-8743-85DB-14F8D0C32AC3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33333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 anchor="b"/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237" y="0"/>
            <a:ext cx="283687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7910" y="0"/>
            <a:ext cx="92708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A9F1854-4AF0-ED49-AE83-182A816927B5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630936"/>
            <a:ext cx="5652469" cy="5592063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61021" y="2496190"/>
            <a:ext cx="4696943" cy="37268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39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4714880" cy="1121417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8F57D1-DD5E-4E44-98C5-7D5639D55A57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69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2495233"/>
            <a:ext cx="4736136" cy="37277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8564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2921"/>
            <a:ext cx="3385510" cy="1117539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72454" y="0"/>
            <a:ext cx="173584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911643" y="0"/>
            <a:ext cx="700007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DB83C81-A524-F840-ABC9-B6BB50E4A13C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3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2515204"/>
            <a:ext cx="3385510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765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096" y="1016954"/>
            <a:ext cx="4306487" cy="3345811"/>
          </a:xfrm>
        </p:spPr>
        <p:txBody>
          <a:bodyPr anchor="b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4095" y="4743765"/>
            <a:ext cx="4333869" cy="147923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 l="-32" r="-3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7" y="0"/>
            <a:ext cx="244791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5846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6C3E8657-ED4F-2349-80D5-3F1287888601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53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3380187" cy="1108746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0837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23140" y="0"/>
            <a:ext cx="71629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BA8DA53-5E6D-4942-B673-3E50E3C9DB93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5575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491461"/>
            <a:ext cx="3380313" cy="37315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9990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4222"/>
            <a:ext cx="3385510" cy="1882967"/>
          </a:xfrm>
        </p:spPr>
        <p:txBody>
          <a:bodyPr anchor="b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2455" y="0"/>
            <a:ext cx="1735844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16244" y="0"/>
            <a:ext cx="695406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BA35C60-A52E-0F44-95C1-79561B62B391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34" name="Slide Number Placeholder 9">
            <a:extLst>
              <a:ext uri="{FF2B5EF4-FFF2-40B4-BE49-F238E27FC236}">
                <a16:creationId xmlns:a16="http://schemas.microsoft.com/office/drawing/2014/main" id="{64F22B5B-7B07-4638-1ED2-E13EDE05C1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3251766"/>
            <a:ext cx="3385510" cy="297123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200">
                <a:solidFill>
                  <a:schemeClr val="tx1"/>
                </a:solidFill>
              </a:defRPr>
            </a:lvl3pPr>
            <a:lvl4pPr marL="685800" indent="0">
              <a:buNone/>
              <a:defRPr sz="1100">
                <a:solidFill>
                  <a:schemeClr val="tx1"/>
                </a:solidFill>
              </a:defRPr>
            </a:lvl4pPr>
            <a:lvl5pPr marL="914400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674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5100628"/>
            <a:ext cx="4328498" cy="1122373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72852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100627"/>
            <a:ext cx="6208724" cy="112237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5E8027-836D-F64B-BBF7-A246E67FE0A3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98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4353866"/>
            <a:ext cx="2828932" cy="1869134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4353866"/>
            <a:ext cx="7538412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D38C6B-BFF0-FA48-8F70-77BDD72A014D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20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27443"/>
            <a:ext cx="2828926" cy="1826790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634999"/>
            <a:ext cx="7538412" cy="1861191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0AF01B-D893-9C4D-8AB8-7E6079CED5E9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258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1011936"/>
            <a:ext cx="10945318" cy="745437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4623E1-10D5-C048-8991-E2228A964ED1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2129474"/>
            <a:ext cx="6230450" cy="40935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2129474"/>
            <a:ext cx="4333867" cy="41281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9039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5"/>
            <a:ext cx="4714881" cy="1121418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DB6E09-373C-2841-960E-B24A18A7C55D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2495234"/>
            <a:ext cx="4706938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499" y="1001715"/>
            <a:ext cx="5292853" cy="52212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9153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96695"/>
            <a:ext cx="3771907" cy="1126438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CB72DF-080D-4042-863C-D2B08AB5E1E8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2495234"/>
            <a:ext cx="3717934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2" y="1005779"/>
            <a:ext cx="6615116" cy="53029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618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6" y="4531056"/>
            <a:ext cx="6209067" cy="1691943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5D9B6A-47DB-D845-97C7-9775E46E650D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7" y="630937"/>
            <a:ext cx="6209067" cy="350433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9479" y="630937"/>
            <a:ext cx="4328485" cy="559206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08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15" y="5109526"/>
            <a:ext cx="6209079" cy="111347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2" y="1011935"/>
            <a:ext cx="10923942" cy="371659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6780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4714880" cy="3360095"/>
          </a:xfrm>
        </p:spPr>
        <p:txBody>
          <a:bodyPr anchor="t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6"/>
            <a:ext cx="4714880" cy="14944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30" y="3586"/>
            <a:ext cx="315476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845379" y="3586"/>
            <a:ext cx="89831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AA7185-3F7E-9249-BB9E-706C38E229BC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00270" y="3586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4576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11347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5"/>
            <a:ext cx="10923935" cy="3716591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3748766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24555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10923935" cy="3665730"/>
          </a:xfrm>
        </p:spPr>
        <p:txBody>
          <a:bodyPr anchor="t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3540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4781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7266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95663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2AD571-8A42-FC4D-8DD1-0DD76ABF057B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7" y="1001715"/>
            <a:ext cx="8502777" cy="522128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 u="sng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800" b="1" u="sng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400" b="1" u="sng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4000" b="1" u="sng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600" b="1" u="sng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87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007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F588B4-CB59-614E-93AB-9F331D0D8D83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764792"/>
            <a:ext cx="8481400" cy="44582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5408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851A9-1959-C54C-A050-24BB5C598FE4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8481400" cy="521106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68504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32BBD40-9FB7-E148-AC1B-3919D230BEB1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74511" cy="521106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 b="1" i="0" u="sng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430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7005" y="5475284"/>
            <a:ext cx="9037984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7B831F-0525-DF47-A6D2-509FE238C6D0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77004" y="1005779"/>
            <a:ext cx="9037985" cy="4103745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0690378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9066" y="5475285"/>
            <a:ext cx="9045923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3EBDBC-CFAC-9946-A2F3-D6402690E4D2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9066" y="1001715"/>
            <a:ext cx="9053874" cy="4107810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63340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011936"/>
            <a:ext cx="7538425" cy="3172503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6000" u="sng" cap="all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7" y="4728525"/>
            <a:ext cx="7538425" cy="1494475"/>
          </a:xfrm>
        </p:spPr>
        <p:txBody>
          <a:bodyPr anchor="b">
            <a:normAutofit/>
          </a:bodyPr>
          <a:lstStyle>
            <a:lvl1pPr marL="0" indent="0" algn="l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99A48728-1D9C-2F4B-9F0A-BC2AEDF455B4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79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475285"/>
            <a:ext cx="9074512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42C378-8FD2-C449-B7AA-6F7022066293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37985" cy="371659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8158825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640203"/>
            <a:ext cx="10923934" cy="1099006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647606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1001715"/>
            <a:ext cx="10923934" cy="747715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258722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4" y="1010613"/>
            <a:ext cx="10945189" cy="746759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7BE2A0-CBC1-A842-B334-0B3B571BCC28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129474"/>
            <a:ext cx="5271473" cy="4093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3941" y="2129475"/>
            <a:ext cx="5274021" cy="4093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7427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10614"/>
            <a:ext cx="10923934" cy="74676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4D687F-3261-A345-B9E7-76DD0579BB9D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8" y="2120575"/>
            <a:ext cx="5271474" cy="37561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3940" y="2120575"/>
            <a:ext cx="5274023" cy="37561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877190"/>
            <a:ext cx="5266092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877190"/>
            <a:ext cx="5271464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6233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10923935" cy="186525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9DF99-DDC2-894B-B2EC-BE93B405C6CB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817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E1AAE6-D11F-2F46-A437-EC693200CDD7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307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996695"/>
            <a:ext cx="3763961" cy="1314426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95903C-EDC1-ED4F-958F-696903391605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8" y="2495234"/>
            <a:ext cx="3763961" cy="3727766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474" y="1005779"/>
            <a:ext cx="6604492" cy="521722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505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30936"/>
            <a:ext cx="3793283" cy="2246253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DC713B-25C9-B74A-9BBC-A695A5E98312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1" y="3242949"/>
            <a:ext cx="3763969" cy="3017826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2523" y="630937"/>
            <a:ext cx="6616830" cy="5592064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6498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82085"/>
            <a:ext cx="7538425" cy="1895105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D5279E-0E3B-B54D-9B59-E121D9B3AFDB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3242949"/>
            <a:ext cx="10923935" cy="2980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39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1011936"/>
            <a:ext cx="8095016" cy="3335590"/>
          </a:xfrm>
        </p:spPr>
        <p:txBody>
          <a:bodyPr anchor="b">
            <a:normAutofit/>
          </a:bodyPr>
          <a:lstStyle>
            <a:lvl1pPr algn="l"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4728526"/>
            <a:ext cx="8095015" cy="111753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FDA9-B56F-3D40-BA5C-830FD973E5D1}" type="datetime1">
              <a:rPr lang="en-US" smtClean="0"/>
              <a:t>12/2/2025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5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8481400" cy="1852292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9E747C-1B1C-1345-96BA-B9E64C23A7BC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3614097"/>
            <a:ext cx="8481400" cy="1861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22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7731038" cy="3346766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9DA23C4-A9FB-DB4A-B7DD-A0A5161EF3E0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5109526"/>
            <a:ext cx="6595450" cy="1113474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2286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027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011936"/>
            <a:ext cx="7924802" cy="3350830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2" y="4728526"/>
            <a:ext cx="7924801" cy="111753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04B425-AD26-2748-9379-4D52F1178C82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5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050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7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494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08540" y="0"/>
            <a:ext cx="9144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D90E5A07-4FDA-D34C-BE60-17876FEEBAA5}" type="datetime1">
              <a:rPr lang="en-US" smtClean="0"/>
              <a:pPr/>
              <a:t>12/2/2025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029" y="0"/>
            <a:ext cx="36576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9324" y="0"/>
            <a:ext cx="54864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9" y="2877190"/>
            <a:ext cx="10923935" cy="334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97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9" r:id="rId5"/>
    <p:sldLayoutId id="2147483780" r:id="rId6"/>
    <p:sldLayoutId id="2147483781" r:id="rId7"/>
    <p:sldLayoutId id="2147483782" r:id="rId8"/>
    <p:sldLayoutId id="2147483832" r:id="rId9"/>
    <p:sldLayoutId id="2147483783" r:id="rId10"/>
    <p:sldLayoutId id="214748383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34" r:id="rId43"/>
    <p:sldLayoutId id="2147483815" r:id="rId44"/>
    <p:sldLayoutId id="2147483816" r:id="rId45"/>
    <p:sldLayoutId id="2147483817" r:id="rId46"/>
    <p:sldLayoutId id="2147483818" r:id="rId47"/>
    <p:sldLayoutId id="2147483819" r:id="rId48"/>
    <p:sldLayoutId id="2147483820" r:id="rId49"/>
    <p:sldLayoutId id="2147483821" r:id="rId50"/>
    <p:sldLayoutId id="2147483822" r:id="rId51"/>
    <p:sldLayoutId id="2147483835" r:id="rId52"/>
    <p:sldLayoutId id="2147483823" r:id="rId53"/>
    <p:sldLayoutId id="2147483824" r:id="rId54"/>
    <p:sldLayoutId id="2147483825" r:id="rId55"/>
    <p:sldLayoutId id="2147483826" r:id="rId56"/>
    <p:sldLayoutId id="2147483827" r:id="rId57"/>
    <p:sldLayoutId id="2147483828" r:id="rId58"/>
    <p:sldLayoutId id="2147483829" r:id="rId59"/>
    <p:sldLayoutId id="2147483830" r:id="rId60"/>
    <p:sldLayoutId id="2147483831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u="sng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608C23-AAC7-24F5-F2C0-159F3F981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/>
          <a:lstStyle/>
          <a:p>
            <a:r>
              <a:rPr lang="en-US" dirty="0"/>
              <a:t>Never judge a book by its cover?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E37C8C-B9EB-77D8-9402-9E66A29BE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/>
          <a:lstStyle/>
          <a:p>
            <a:r>
              <a:rPr lang="en-US" dirty="0"/>
              <a:t>by Dániel Kelemen</a:t>
            </a:r>
          </a:p>
        </p:txBody>
      </p:sp>
    </p:spTree>
    <p:extLst>
      <p:ext uri="{BB962C8B-B14F-4D97-AF65-F5344CB8AC3E}">
        <p14:creationId xmlns:p14="http://schemas.microsoft.com/office/powerpoint/2010/main" val="39691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9519-237E-F154-0775-DC5A3CDF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1492108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ACC6B-C7FD-0935-2022-57CCC9D64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678879"/>
            <a:ext cx="5652464" cy="3544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ptos"/>
              </a:rPr>
              <a:t>Goodreads-books from Kaggle</a:t>
            </a:r>
          </a:p>
          <a:p>
            <a:pPr marL="0" indent="0">
              <a:buNone/>
            </a:pPr>
            <a:r>
              <a:rPr lang="en-US" b="1" dirty="0">
                <a:latin typeface="Aptos"/>
              </a:rPr>
              <a:t>11127 unique books</a:t>
            </a:r>
          </a:p>
          <a:p>
            <a:pPr marL="0" indent="0">
              <a:buNone/>
            </a:pPr>
            <a:r>
              <a:rPr lang="en-US" b="1" dirty="0">
                <a:latin typeface="Aptos"/>
              </a:rPr>
              <a:t>Notable features:</a:t>
            </a:r>
          </a:p>
          <a:p>
            <a:pPr marL="285750" indent="-285750">
              <a:lnSpc>
                <a:spcPct val="110000"/>
              </a:lnSpc>
              <a:spcBef>
                <a:spcPts val="500"/>
              </a:spcBef>
            </a:pPr>
            <a:r>
              <a:rPr lang="en-US" dirty="0">
                <a:latin typeface="Aptos"/>
              </a:rPr>
              <a:t>Title</a:t>
            </a:r>
          </a:p>
          <a:p>
            <a:pPr marL="285750" indent="-285750">
              <a:lnSpc>
                <a:spcPct val="110000"/>
              </a:lnSpc>
              <a:spcBef>
                <a:spcPts val="500"/>
              </a:spcBef>
            </a:pPr>
            <a:r>
              <a:rPr lang="en-US" dirty="0">
                <a:latin typeface="Aptos"/>
              </a:rPr>
              <a:t>Author</a:t>
            </a:r>
            <a:endParaRPr lang="en-US" dirty="0">
              <a:latin typeface="Aptos Light"/>
            </a:endParaRPr>
          </a:p>
          <a:p>
            <a:pPr marL="285750" indent="-285750">
              <a:lnSpc>
                <a:spcPct val="110000"/>
              </a:lnSpc>
              <a:spcBef>
                <a:spcPts val="500"/>
              </a:spcBef>
            </a:pPr>
            <a:r>
              <a:rPr lang="en-US" u="sng" dirty="0">
                <a:latin typeface="Aptos"/>
              </a:rPr>
              <a:t>Rating </a:t>
            </a:r>
            <a:r>
              <a:rPr lang="en-US" u="sng" err="1">
                <a:latin typeface="Aptos"/>
              </a:rPr>
              <a:t>averagre</a:t>
            </a:r>
            <a:endParaRPr lang="en-US" u="sng">
              <a:latin typeface="Aptos"/>
            </a:endParaRPr>
          </a:p>
          <a:p>
            <a:pPr marL="285750" indent="-285750">
              <a:lnSpc>
                <a:spcPct val="110000"/>
              </a:lnSpc>
              <a:spcBef>
                <a:spcPts val="500"/>
              </a:spcBef>
            </a:pPr>
            <a:r>
              <a:rPr lang="en-US" dirty="0">
                <a:latin typeface="Aptos"/>
              </a:rPr>
              <a:t>Number of pages</a:t>
            </a:r>
          </a:p>
          <a:p>
            <a:pPr marL="285750" indent="-285750">
              <a:lnSpc>
                <a:spcPct val="110000"/>
              </a:lnSpc>
              <a:spcBef>
                <a:spcPts val="500"/>
              </a:spcBef>
            </a:pPr>
            <a:r>
              <a:rPr lang="en-US" dirty="0">
                <a:latin typeface="Aptos"/>
              </a:rPr>
              <a:t>Number of ratings</a:t>
            </a:r>
          </a:p>
          <a:p>
            <a:pPr marL="285750" indent="-285750">
              <a:lnSpc>
                <a:spcPct val="110000"/>
              </a:lnSpc>
              <a:spcBef>
                <a:spcPts val="500"/>
              </a:spcBef>
            </a:pPr>
            <a:r>
              <a:rPr lang="en-US" dirty="0">
                <a:latin typeface="Aptos"/>
              </a:rPr>
              <a:t>Number of reviews</a:t>
            </a:r>
          </a:p>
        </p:txBody>
      </p:sp>
      <p:pic>
        <p:nvPicPr>
          <p:cNvPr id="9" name="Picture Placeholder 8" descr="A stack of books with a green cover&#10;&#10;AI-generated content may be incorrect.">
            <a:extLst>
              <a:ext uri="{FF2B5EF4-FFF2-40B4-BE49-F238E27FC236}">
                <a16:creationId xmlns:a16="http://schemas.microsoft.com/office/drawing/2014/main" id="{D418EDC4-38C0-3C29-EBAA-A033D3BA05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1955" r="21955"/>
          <a:stretch/>
        </p:blipFill>
        <p:spPr>
          <a:xfrm>
            <a:off x="5857575" y="630936"/>
            <a:ext cx="4714870" cy="5592064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stretch>
              <a:fillRect l="-40" r="-40"/>
            </a:stretch>
          </a:blipFill>
        </p:spPr>
      </p:pic>
    </p:spTree>
    <p:extLst>
      <p:ext uri="{BB962C8B-B14F-4D97-AF65-F5344CB8AC3E}">
        <p14:creationId xmlns:p14="http://schemas.microsoft.com/office/powerpoint/2010/main" val="366457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84DD6-3B1D-3CED-49EC-132BB1BE3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CA1BB-2E61-E9C0-AA81-F8CE881C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21" y="783999"/>
            <a:ext cx="5453618" cy="1492108"/>
          </a:xfrm>
        </p:spPr>
        <p:txBody>
          <a:bodyPr/>
          <a:lstStyle/>
          <a:p>
            <a:r>
              <a:rPr lang="en-US" dirty="0"/>
              <a:t>Dataset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F9FF2-7312-1E9A-A4E4-B63A68DC2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967" y="2461164"/>
            <a:ext cx="5331698" cy="3544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ptos"/>
              </a:rPr>
              <a:t>Filters</a:t>
            </a:r>
            <a:endParaRPr lang="en-US" dirty="0"/>
          </a:p>
          <a:p>
            <a:pPr marL="285750" indent="-285750">
              <a:lnSpc>
                <a:spcPct val="11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latin typeface="Aptos"/>
              </a:rPr>
              <a:t>Invalid titles and ratings</a:t>
            </a:r>
          </a:p>
          <a:p>
            <a:pPr marL="285750" indent="-285750">
              <a:lnSpc>
                <a:spcPct val="11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 err="1">
                <a:latin typeface="Aptos"/>
              </a:rPr>
              <a:t>Non-english</a:t>
            </a:r>
          </a:p>
          <a:p>
            <a:pPr marL="285750" indent="-285750">
              <a:lnSpc>
                <a:spcPct val="11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latin typeface="Aptos"/>
              </a:rPr>
              <a:t>&lt; 100 ratings</a:t>
            </a:r>
          </a:p>
          <a:p>
            <a:pPr marL="0" indent="0">
              <a:buNone/>
            </a:pPr>
            <a:r>
              <a:rPr lang="en-US" b="1" dirty="0">
                <a:latin typeface="Aptos"/>
              </a:rPr>
              <a:t>8198 unique books remaining</a:t>
            </a:r>
          </a:p>
          <a:p>
            <a:pPr marL="0" indent="0">
              <a:buNone/>
            </a:pPr>
            <a:r>
              <a:rPr lang="en-US" b="1" dirty="0">
                <a:latin typeface="Aptos"/>
              </a:rPr>
              <a:t>TF-IDF vectorization on titles</a:t>
            </a:r>
          </a:p>
          <a:p>
            <a:pPr marL="285750" indent="-285750">
              <a:lnSpc>
                <a:spcPct val="11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latin typeface="Aptos"/>
              </a:rPr>
              <a:t>5000 unique values</a:t>
            </a:r>
          </a:p>
          <a:p>
            <a:pPr marL="285750" indent="-285750">
              <a:lnSpc>
                <a:spcPct val="110000"/>
              </a:lnSpc>
              <a:spcBef>
                <a:spcPts val="500"/>
              </a:spcBef>
              <a:buFont typeface="Arial"/>
              <a:buChar char="•"/>
            </a:pPr>
            <a:endParaRPr lang="en-US" b="1" dirty="0">
              <a:latin typeface="Aptos"/>
            </a:endParaRPr>
          </a:p>
        </p:txBody>
      </p:sp>
      <p:pic>
        <p:nvPicPr>
          <p:cNvPr id="7" name="Picture 6" descr="A graph of a number of books&#10;&#10;AI-generated content may be incorrect.">
            <a:extLst>
              <a:ext uri="{FF2B5EF4-FFF2-40B4-BE49-F238E27FC236}">
                <a16:creationId xmlns:a16="http://schemas.microsoft.com/office/drawing/2014/main" id="{74F600EA-7614-253F-1770-593FF5EF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5" y="1585912"/>
            <a:ext cx="55816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30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956A6-50CE-CE3F-44C4-515FF135D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48BF-D415-CB82-E9B0-E4B17A41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1492108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42352-BAC4-3915-032D-B566A6B44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678879"/>
            <a:ext cx="5652464" cy="3544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ptos"/>
              </a:rPr>
              <a:t>Random forest regression</a:t>
            </a:r>
          </a:p>
          <a:p>
            <a:pPr marL="0" indent="0">
              <a:buNone/>
            </a:pPr>
            <a:r>
              <a:rPr lang="en-US" b="1" dirty="0">
                <a:latin typeface="Aptos"/>
              </a:rPr>
              <a:t>Training-test data split</a:t>
            </a:r>
          </a:p>
          <a:p>
            <a:pPr marL="285750" indent="-285750">
              <a:lnSpc>
                <a:spcPct val="11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dirty="0">
                <a:latin typeface="Aptos"/>
              </a:rPr>
              <a:t>80% training</a:t>
            </a:r>
            <a:endParaRPr lang="en-US" dirty="0">
              <a:latin typeface="Aptos Light"/>
            </a:endParaRPr>
          </a:p>
          <a:p>
            <a:pPr marL="285750" indent="-285750">
              <a:lnSpc>
                <a:spcPct val="11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dirty="0">
                <a:latin typeface="Aptos"/>
              </a:rPr>
              <a:t>20% test</a:t>
            </a:r>
          </a:p>
          <a:p>
            <a:pPr marL="0" indent="0">
              <a:lnSpc>
                <a:spcPct val="110000"/>
              </a:lnSpc>
              <a:spcBef>
                <a:spcPts val="500"/>
              </a:spcBef>
              <a:buNone/>
            </a:pPr>
            <a:r>
              <a:rPr lang="en-US" b="1" dirty="0" err="1">
                <a:latin typeface="Aptos"/>
              </a:rPr>
              <a:t>Vectorised</a:t>
            </a:r>
            <a:r>
              <a:rPr lang="en-US" b="1" dirty="0">
                <a:latin typeface="Aptos"/>
              </a:rPr>
              <a:t> title ~50% importance</a:t>
            </a:r>
            <a:endParaRPr lang="en-US" dirty="0"/>
          </a:p>
        </p:txBody>
      </p:sp>
      <p:pic>
        <p:nvPicPr>
          <p:cNvPr id="7" name="Picture 6" descr="A bar graph with text&#10;&#10;AI-generated content may be incorrect.">
            <a:extLst>
              <a:ext uri="{FF2B5EF4-FFF2-40B4-BE49-F238E27FC236}">
                <a16:creationId xmlns:a16="http://schemas.microsoft.com/office/drawing/2014/main" id="{2A846A75-D682-C901-C088-1481D05A6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045" y="1757363"/>
            <a:ext cx="4878070" cy="335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73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90A7E-F073-EF27-EA64-083935BD4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F0E7F-2631-E33C-A06B-046C36C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201" y="783999"/>
            <a:ext cx="5260578" cy="149210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7394F-6632-04AC-04BF-099DD8ED4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4087" y="2461164"/>
            <a:ext cx="5260578" cy="3544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ptos"/>
              </a:rPr>
              <a:t>R</a:t>
            </a:r>
            <a:r>
              <a:rPr lang="en-US" b="1" baseline="30000" dirty="0">
                <a:latin typeface="Aptos"/>
              </a:rPr>
              <a:t>2</a:t>
            </a:r>
            <a:r>
              <a:rPr lang="en-US" b="1" dirty="0">
                <a:latin typeface="Aptos"/>
              </a:rPr>
              <a:t> score: 0.211</a:t>
            </a:r>
            <a:endParaRPr lang="en-US" dirty="0"/>
          </a:p>
          <a:p>
            <a:pPr marL="0" indent="0">
              <a:lnSpc>
                <a:spcPct val="110000"/>
              </a:lnSpc>
              <a:spcBef>
                <a:spcPts val="500"/>
              </a:spcBef>
              <a:buNone/>
            </a:pPr>
            <a:r>
              <a:rPr lang="en-US" b="1" dirty="0">
                <a:latin typeface="Aptos"/>
              </a:rPr>
              <a:t>RMSE score: 0.233</a:t>
            </a:r>
          </a:p>
          <a:p>
            <a:pPr marL="285750" indent="-285750">
              <a:lnSpc>
                <a:spcPct val="11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dirty="0">
                <a:latin typeface="Aptos"/>
              </a:rPr>
              <a:t>11% improvement</a:t>
            </a:r>
            <a:endParaRPr lang="en-US" dirty="0"/>
          </a:p>
          <a:p>
            <a:pPr marL="0" indent="0">
              <a:lnSpc>
                <a:spcPct val="110000"/>
              </a:lnSpc>
              <a:spcBef>
                <a:spcPts val="500"/>
              </a:spcBef>
              <a:buNone/>
            </a:pPr>
            <a:r>
              <a:rPr lang="en-US" b="1" dirty="0">
                <a:latin typeface="Aptos"/>
              </a:rPr>
              <a:t>MSE score: 0.054</a:t>
            </a:r>
          </a:p>
          <a:p>
            <a:pPr marL="285750" indent="-285750">
              <a:lnSpc>
                <a:spcPct val="11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dirty="0">
                <a:latin typeface="Aptos"/>
              </a:rPr>
              <a:t>21% improvement</a:t>
            </a:r>
            <a:endParaRPr lang="en-US" dirty="0"/>
          </a:p>
          <a:p>
            <a:pPr marL="285750" indent="-285750">
              <a:lnSpc>
                <a:spcPct val="110000"/>
              </a:lnSpc>
              <a:spcBef>
                <a:spcPts val="500"/>
              </a:spcBef>
              <a:buFont typeface="Arial"/>
              <a:buChar char="•"/>
            </a:pPr>
            <a:endParaRPr lang="en-US" b="1" dirty="0">
              <a:latin typeface="Aptos"/>
            </a:endParaRPr>
          </a:p>
        </p:txBody>
      </p:sp>
      <p:pic>
        <p:nvPicPr>
          <p:cNvPr id="6" name="Picture Placeholder 5" descr="A diagram of a blue and red line&#10;&#10;AI-generated content may be incorrect.">
            <a:extLst>
              <a:ext uri="{FF2B5EF4-FFF2-40B4-BE49-F238E27FC236}">
                <a16:creationId xmlns:a16="http://schemas.microsoft.com/office/drawing/2014/main" id="{B1EA13FA-F24B-C89C-7602-FA4FF261C2F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799" b="1799"/>
          <a:stretch/>
        </p:blipFill>
        <p:spPr>
          <a:xfrm>
            <a:off x="422737" y="1160461"/>
            <a:ext cx="5670599" cy="4545930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stretch>
              <a:fillRect l="-40" r="-40"/>
            </a:stretch>
          </a:blipFill>
        </p:spPr>
      </p:pic>
    </p:spTree>
    <p:extLst>
      <p:ext uri="{BB962C8B-B14F-4D97-AF65-F5344CB8AC3E}">
        <p14:creationId xmlns:p14="http://schemas.microsoft.com/office/powerpoint/2010/main" val="306048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28C52-0EC2-28E5-C5C2-2B6EF6F66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3ACF7A-5FC7-3966-ED22-4359A4AFD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857" y="667656"/>
            <a:ext cx="11277719" cy="1397002"/>
          </a:xfrm>
        </p:spPr>
        <p:txBody>
          <a:bodyPr>
            <a:normAutofit/>
          </a:bodyPr>
          <a:lstStyle/>
          <a:p>
            <a:r>
              <a:rPr lang="en-US" sz="6600" dirty="0"/>
              <a:t>Maybe judge (a little)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23FC093C-881B-D63F-6925-EA10EBD74DA7}"/>
              </a:ext>
            </a:extLst>
          </p:cNvPr>
          <p:cNvSpPr txBox="1">
            <a:spLocks/>
          </p:cNvSpPr>
          <p:nvPr/>
        </p:nvSpPr>
        <p:spPr>
          <a:xfrm>
            <a:off x="590486" y="3432628"/>
            <a:ext cx="11005577" cy="732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500" b="1" u="sng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0" u="none" dirty="0"/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09897"/>
      </p:ext>
    </p:extLst>
  </p:cSld>
  <p:clrMapOvr>
    <a:masterClrMapping/>
  </p:clrMapOvr>
</p:sld>
</file>

<file path=ppt/theme/theme1.xml><?xml version="1.0" encoding="utf-8"?>
<a:theme xmlns:a="http://schemas.openxmlformats.org/drawingml/2006/main" name="BoldUnderlinesKeynote">
  <a:themeElements>
    <a:clrScheme name="NB - Keynote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003A41"/>
      </a:accent1>
      <a:accent2>
        <a:srgbClr val="ECEBE3"/>
      </a:accent2>
      <a:accent3>
        <a:srgbClr val="400023"/>
      </a:accent3>
      <a:accent4>
        <a:srgbClr val="68989E"/>
      </a:accent4>
      <a:accent5>
        <a:srgbClr val="BFB360"/>
      </a:accent5>
      <a:accent6>
        <a:srgbClr val="BF6093"/>
      </a:accent6>
      <a:hlink>
        <a:srgbClr val="169C9A"/>
      </a:hlink>
      <a:folHlink>
        <a:srgbClr val="E15C3D"/>
      </a:folHlink>
    </a:clrScheme>
    <a:fontScheme name="Custom 9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underlines keynote presentation _win32_DN_v2" id="{E18D5B16-117C-46FD-8B97-39D77F728B32}" vid="{93298573-99F9-4CB3-90C8-DB41313B57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230e9df3-be65-4c73-a93b-d1236ebd677e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236</Words>
  <Application>Microsoft Office PowerPoint</Application>
  <PresentationFormat>Widescreen</PresentationFormat>
  <Paragraphs>37</Paragraphs>
  <Slides>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BoldUnderlinesKeynote</vt:lpstr>
      <vt:lpstr>Never judge a book by its cover?</vt:lpstr>
      <vt:lpstr>Dataset</vt:lpstr>
      <vt:lpstr>Dataset engineering</vt:lpstr>
      <vt:lpstr>Model</vt:lpstr>
      <vt:lpstr>Results</vt:lpstr>
      <vt:lpstr>Maybe judge (a little)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199</cp:revision>
  <dcterms:created xsi:type="dcterms:W3CDTF">2025-12-02T19:43:36Z</dcterms:created>
  <dcterms:modified xsi:type="dcterms:W3CDTF">2025-12-02T20:36:22Z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